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3" r:id="rId2"/>
    <p:sldId id="294" r:id="rId3"/>
    <p:sldId id="256" r:id="rId4"/>
    <p:sldId id="295" r:id="rId5"/>
    <p:sldId id="304" r:id="rId6"/>
    <p:sldId id="305" r:id="rId7"/>
    <p:sldId id="262" r:id="rId8"/>
    <p:sldId id="259" r:id="rId9"/>
    <p:sldId id="257" r:id="rId10"/>
    <p:sldId id="261" r:id="rId11"/>
    <p:sldId id="260" r:id="rId12"/>
    <p:sldId id="263" r:id="rId13"/>
    <p:sldId id="264" r:id="rId14"/>
    <p:sldId id="297" r:id="rId15"/>
    <p:sldId id="298" r:id="rId16"/>
    <p:sldId id="303" r:id="rId17"/>
    <p:sldId id="266" r:id="rId18"/>
    <p:sldId id="268" r:id="rId19"/>
    <p:sldId id="267" r:id="rId20"/>
    <p:sldId id="302" r:id="rId21"/>
    <p:sldId id="270" r:id="rId22"/>
    <p:sldId id="296" r:id="rId23"/>
    <p:sldId id="291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>
      <p:cViewPr varScale="1">
        <p:scale>
          <a:sx n="97" d="100"/>
          <a:sy n="97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3641775931002E-2"/>
          <c:y val="3.9572971076635224E-2"/>
          <c:w val="0.50121779680452561"/>
          <c:h val="0.7781080923052935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Sheet1!$E$6</c:f>
              <c:strCache>
                <c:ptCount val="1"/>
                <c:pt idx="0">
                  <c:v>Pheidole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Sheet1!$F$6:$I$6</c:f>
              <c:numCache>
                <c:formatCode>General</c:formatCode>
                <c:ptCount val="4"/>
                <c:pt idx="0">
                  <c:v>0.95</c:v>
                </c:pt>
                <c:pt idx="1">
                  <c:v>0.75</c:v>
                </c:pt>
                <c:pt idx="2">
                  <c:v>0.16666666666666666</c:v>
                </c:pt>
                <c:pt idx="3">
                  <c:v>0.18041498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D-41CE-B76B-2C8482EAAF08}"/>
            </c:ext>
          </c:extLst>
        </c:ser>
        <c:ser>
          <c:idx val="1"/>
          <c:order val="1"/>
          <c:tx>
            <c:strRef>
              <c:f>Sheet1!$E$7</c:f>
              <c:strCache>
                <c:ptCount val="1"/>
                <c:pt idx="0">
                  <c:v>Solenopsis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Sheet1!$F$7:$I$7</c:f>
              <c:numCache>
                <c:formatCode>General</c:formatCode>
                <c:ptCount val="4"/>
                <c:pt idx="0">
                  <c:v>0.01</c:v>
                </c:pt>
                <c:pt idx="1">
                  <c:v>0.2</c:v>
                </c:pt>
                <c:pt idx="2">
                  <c:v>0.16666666666666666</c:v>
                </c:pt>
                <c:pt idx="3">
                  <c:v>0.121077935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6D-41CE-B76B-2C8482EAAF08}"/>
            </c:ext>
          </c:extLst>
        </c:ser>
        <c:ser>
          <c:idx val="2"/>
          <c:order val="2"/>
          <c:tx>
            <c:strRef>
              <c:f>Sheet1!$E$8</c:f>
              <c:strCache>
                <c:ptCount val="1"/>
                <c:pt idx="0">
                  <c:v>Camponotus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Sheet1!$F$8:$I$8</c:f>
              <c:numCache>
                <c:formatCode>General</c:formatCode>
                <c:ptCount val="4"/>
                <c:pt idx="0">
                  <c:v>0.01</c:v>
                </c:pt>
                <c:pt idx="1">
                  <c:v>0.02</c:v>
                </c:pt>
                <c:pt idx="2">
                  <c:v>0.16666666666666666</c:v>
                </c:pt>
                <c:pt idx="3">
                  <c:v>0.10159413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6D-41CE-B76B-2C8482EAAF08}"/>
            </c:ext>
          </c:extLst>
        </c:ser>
        <c:ser>
          <c:idx val="3"/>
          <c:order val="3"/>
          <c:tx>
            <c:strRef>
              <c:f>Sheet1!$E$9</c:f>
              <c:strCache>
                <c:ptCount val="1"/>
                <c:pt idx="0">
                  <c:v>Pseudomyrmex</c:v>
                </c:pt>
              </c:strCache>
            </c:strRef>
          </c:tx>
          <c:spPr>
            <a:solidFill>
              <a:schemeClr val="accent6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Sheet1!$F$9:$I$9</c:f>
              <c:numCache>
                <c:formatCode>General</c:formatCode>
                <c:ptCount val="4"/>
                <c:pt idx="0">
                  <c:v>0.01</c:v>
                </c:pt>
                <c:pt idx="1">
                  <c:v>0.01</c:v>
                </c:pt>
                <c:pt idx="2">
                  <c:v>0.16666666666666666</c:v>
                </c:pt>
                <c:pt idx="3">
                  <c:v>5.5921052999999998E-2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6D-41CE-B76B-2C8482EAAF08}"/>
            </c:ext>
          </c:extLst>
        </c:ser>
        <c:ser>
          <c:idx val="4"/>
          <c:order val="4"/>
          <c:tx>
            <c:strRef>
              <c:f>Sheet1!$E$10</c:f>
              <c:strCache>
                <c:ptCount val="1"/>
                <c:pt idx="0">
                  <c:v>Crematogaster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Sheet1!$F$10:$I$10</c:f>
              <c:numCache>
                <c:formatCode>General</c:formatCode>
                <c:ptCount val="4"/>
                <c:pt idx="0">
                  <c:v>0.01</c:v>
                </c:pt>
                <c:pt idx="1">
                  <c:v>0.01</c:v>
                </c:pt>
                <c:pt idx="2">
                  <c:v>0.16666666666666666</c:v>
                </c:pt>
                <c:pt idx="3">
                  <c:v>4.7950405000000001E-2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6D-41CE-B76B-2C8482EAAF08}"/>
            </c:ext>
          </c:extLst>
        </c:ser>
        <c:ser>
          <c:idx val="5"/>
          <c:order val="5"/>
          <c:tx>
            <c:strRef>
              <c:f>Sheet1!$E$11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Sheet1!$F$5:$I$5</c:f>
              <c:strCache>
                <c:ptCount val="4"/>
                <c:pt idx="0">
                  <c:v>Community A</c:v>
                </c:pt>
                <c:pt idx="1">
                  <c:v>Community B</c:v>
                </c:pt>
                <c:pt idx="2">
                  <c:v>Community C</c:v>
                </c:pt>
                <c:pt idx="3">
                  <c:v>Observed</c:v>
                </c:pt>
              </c:strCache>
            </c:strRef>
          </c:cat>
          <c:val>
            <c:numRef>
              <c:f>Sheet1!$F$11:$I$11</c:f>
              <c:numCache>
                <c:formatCode>General</c:formatCode>
                <c:ptCount val="4"/>
                <c:pt idx="0">
                  <c:v>0.01</c:v>
                </c:pt>
                <c:pt idx="1">
                  <c:v>0.01</c:v>
                </c:pt>
                <c:pt idx="2">
                  <c:v>0.16666666666666666</c:v>
                </c:pt>
                <c:pt idx="3">
                  <c:v>0.493041497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06D-41CE-B76B-2C8482EAA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26994671"/>
        <c:axId val="1926992591"/>
      </c:barChart>
      <c:catAx>
        <c:axId val="1926994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992591"/>
        <c:crosses val="autoZero"/>
        <c:auto val="1"/>
        <c:lblAlgn val="ctr"/>
        <c:lblOffset val="100"/>
        <c:noMultiLvlLbl val="0"/>
      </c:catAx>
      <c:valAx>
        <c:axId val="192699259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99467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079130885338361"/>
          <c:y val="4.4528728463397518E-2"/>
          <c:w val="0.39775424916545626"/>
          <c:h val="0.16586731114056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7C678-9F51-400D-A204-03EB76C0ABB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AFB89-1855-405C-9B7A-9227D8DA0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8F40-C00D-437C-9BD2-00366E78B7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4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AFB89-1855-405C-9B7A-9227D8DA01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https://ccast-shiny.northcentralus.cloudapp.azure.com/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AFB89-1855-405C-9B7A-9227D8DA01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…even with same species/genera present, still can have communities that are very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AFB89-1855-405C-9B7A-9227D8DA01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3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751F-F4C1-E1B6-AD5F-956672D76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E5EF7-86D7-9808-4F16-EA85365A9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204-B838-8DCC-621F-E1775A65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2DA2B-59CC-4D9F-35D2-0E95B1D2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FC6B-9AB8-5E0E-5DD1-3918A506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5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F0C7-EDAF-198A-B39A-6486EE25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72D2C-5B21-C336-E194-D28672D87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02625-20B2-174A-4D43-3640EFC4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ECC7-85C5-7FCD-0632-4BC0BB3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DA08F-7A58-06A5-66CB-BD6F178B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02D3A-897F-AAC2-5D32-B14721421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1EFD7-D52B-0AAA-1A8D-9BB25B896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ACB9-4A06-006A-5FBB-1A9FE6F8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93101-D8DC-FD9E-276F-407D423C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637B-F0FC-2EDD-23A5-0A78CC8A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5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DB36-5A72-87E2-A313-CCFA0E83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71D78-1E5F-AF09-FE4F-6215051D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B1EBF-7AF8-290F-B940-9FDEFDB9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55AB1-D2B1-D6AD-509B-A950BC3F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96F04-94C0-8A64-EA1C-EE6F84B1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0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C970-6B01-E8FD-FC51-1A2FE0D1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BA8E5-134F-8E71-75AE-50418A7C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D9D4-81F0-912A-BBA8-60CF2C1D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FEF1-39EC-AAD8-2466-5F319476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50AC-1079-13F4-BF88-E8E10DF9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4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79A2-1D25-1D25-82AF-69212769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D435-E0AB-4948-E828-D1ABD3397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9F27E-95C3-03F2-28C7-5A263873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4C8C-F9D9-5BA7-7623-6193A8D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A246C-0D66-82CD-E25A-F1A961AE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01443-ECED-2885-138F-25F14AC2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4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C89F-7B62-82B8-F6CE-4368C93D5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8993-7124-007D-FF4D-0D9EBD4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D193C-2FDA-0AE3-3682-216A8FE0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014E8-B301-F733-1B31-7924951C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63A93-1121-58AA-7BAA-29F4FC881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2D4A7-8486-BD13-BE83-B1B6372A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0AF9A-0EAE-4B52-94EE-B67B0C3B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90A99-1715-7B54-56A4-AB6A92CC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A29F-D364-28A3-590F-4F8ED709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AF670-DCA2-E420-B2B6-DFB4B469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820E5-D7F2-22EC-1790-D7AD5E33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25545-4437-D308-52B7-9ECA97EB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0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01CD6-05B2-7509-E5FE-CD1B58C7D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8CD4F-7AD1-76BC-E015-0628901A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7329-6391-C700-78EC-B3F86E19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E37D-8592-11E4-0D85-06A8CA83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1C47-C527-766A-84AA-F9EF478F7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B9966-F26A-4352-38E7-66F54F1BE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B789B-C74C-1655-47AF-9E8B2BA2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69AE4-07BD-7BB9-C79E-0FE18AB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AC41-06E7-0FD8-A1D2-6A4B8BC6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57BF-C91C-97AA-0DCF-EC6535CE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DD4FE-6265-8744-5352-B6599F2F2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AE842-528B-6160-8419-8E67776F1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89CC-6508-EFE8-3339-C7E806D6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026C-8411-1619-5916-70CA7976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2CC9D-4034-982C-E33D-F80B05C9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1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70B16-1D73-FA76-CD45-8F662EF5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31288-D550-89E9-A6AA-4F299951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905A7-6C18-D444-0C8E-1508A3047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E77F-34E8-4FD3-9AF1-3CD7923F79D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6C555-8459-0805-4008-833E0D37B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5FA4C-0B9F-9BBE-EFA9-D7E2A5684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75BC-669D-441C-B133-F8FAE468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949-6E76-CDD9-14E3-FCEC993C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648" y="2608263"/>
            <a:ext cx="10716705" cy="2387600"/>
          </a:xfrm>
        </p:spPr>
        <p:txBody>
          <a:bodyPr>
            <a:normAutofit/>
          </a:bodyPr>
          <a:lstStyle/>
          <a:p>
            <a:r>
              <a:rPr lang="en-US" dirty="0"/>
              <a:t> Estimating population and community 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8CF16-45EF-66AA-4EAA-BFE41607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7938"/>
            <a:ext cx="9144000" cy="1655762"/>
          </a:xfrm>
        </p:spPr>
        <p:txBody>
          <a:bodyPr/>
          <a:lstStyle/>
          <a:p>
            <a:r>
              <a:rPr lang="en-US" dirty="0"/>
              <a:t>2 November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891F28-72D0-9799-7422-34339C08E66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2644299"/>
            <a:chOff x="-1191540" y="93007"/>
            <a:chExt cx="12648004" cy="2743201"/>
          </a:xfrm>
        </p:grpSpPr>
        <p:pic>
          <p:nvPicPr>
            <p:cNvPr id="1026" name="Picture 2" descr="La Selva Biological Station, Costa Rica">
              <a:extLst>
                <a:ext uri="{FF2B5EF4-FFF2-40B4-BE49-F238E27FC236}">
                  <a16:creationId xmlns:a16="http://schemas.microsoft.com/office/drawing/2014/main" id="{DB8CEE12-56B2-D462-A7A8-095FA8619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91540" y="93007"/>
              <a:ext cx="3660169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unicorn">
              <a:extLst>
                <a:ext uri="{FF2B5EF4-FFF2-40B4-BE49-F238E27FC236}">
                  <a16:creationId xmlns:a16="http://schemas.microsoft.com/office/drawing/2014/main" id="{62A681F9-E41F-13EA-7F82-35963F03F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264" y="93007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icture containing grass, clothing, small, mouth&#10;&#10;Description automatically generated">
              <a:extLst>
                <a:ext uri="{FF2B5EF4-FFF2-40B4-BE49-F238E27FC236}">
                  <a16:creationId xmlns:a16="http://schemas.microsoft.com/office/drawing/2014/main" id="{38710388-FDFF-46BC-0EF2-08F3FE96D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5" r="11083"/>
            <a:stretch/>
          </p:blipFill>
          <p:spPr>
            <a:xfrm rot="10800000">
              <a:off x="5701916" y="93008"/>
              <a:ext cx="3011348" cy="2743200"/>
            </a:xfrm>
            <a:prstGeom prst="rect">
              <a:avLst/>
            </a:prstGeom>
          </p:spPr>
        </p:pic>
        <p:pic>
          <p:nvPicPr>
            <p:cNvPr id="1028" name="Picture 4" descr="Costa Rican Ants | Expeditions">
              <a:extLst>
                <a:ext uri="{FF2B5EF4-FFF2-40B4-BE49-F238E27FC236}">
                  <a16:creationId xmlns:a16="http://schemas.microsoft.com/office/drawing/2014/main" id="{A9773C66-10AB-7705-9C33-665D8415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65" r="4634"/>
            <a:stretch/>
          </p:blipFill>
          <p:spPr bwMode="auto">
            <a:xfrm>
              <a:off x="2465527" y="93007"/>
              <a:ext cx="32385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6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grass, sitting, outdoor&#10;&#10;Description automatically generated">
            <a:extLst>
              <a:ext uri="{FF2B5EF4-FFF2-40B4-BE49-F238E27FC236}">
                <a16:creationId xmlns:a16="http://schemas.microsoft.com/office/drawing/2014/main" id="{B4821800-4716-4796-A834-14E3B6CC9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5" y="1258517"/>
            <a:ext cx="5787954" cy="4340966"/>
          </a:xfrm>
          <a:prstGeom prst="rect">
            <a:avLst/>
          </a:prstGeom>
        </p:spPr>
      </p:pic>
      <p:pic>
        <p:nvPicPr>
          <p:cNvPr id="7" name="Picture 6" descr="A picture containing grass, clothing, small, mouth&#10;&#10;Description automatically generated">
            <a:extLst>
              <a:ext uri="{FF2B5EF4-FFF2-40B4-BE49-F238E27FC236}">
                <a16:creationId xmlns:a16="http://schemas.microsoft.com/office/drawing/2014/main" id="{AC64489F-0D68-4DC1-B001-4052CB6D2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9466" y="1258517"/>
            <a:ext cx="5787954" cy="43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4FDACD-8F9E-4EC0-9119-5C56ACC53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" b="16950"/>
          <a:stretch/>
        </p:blipFill>
        <p:spPr>
          <a:xfrm>
            <a:off x="123829" y="1450922"/>
            <a:ext cx="6636288" cy="395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0E283-C81C-4B17-8067-85E60E50D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5981" b="11111"/>
          <a:stretch/>
        </p:blipFill>
        <p:spPr>
          <a:xfrm>
            <a:off x="6942308" y="1450923"/>
            <a:ext cx="5128398" cy="39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E42E-0013-4D87-A2DF-9FAA9D9A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7859-21EE-4D25-AE89-526ECCE8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CE34F6-360D-43F9-9E36-FEEA32ED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50" y="365125"/>
            <a:ext cx="9404700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0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CADEF6E-AD04-4E0A-9E80-8F2BBBCE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6" y="1195156"/>
            <a:ext cx="6513310" cy="44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1603D-BC80-404C-8A0A-89D4324F5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2" t="8756" r="6502" b="7626"/>
          <a:stretch/>
        </p:blipFill>
        <p:spPr>
          <a:xfrm>
            <a:off x="6819899" y="1195156"/>
            <a:ext cx="5213571" cy="44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0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grass and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2C4904AA-6731-4B1F-B0DA-5FDC771F7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1CF2B8B-1F4D-4D2D-BCDF-5AC95FF076DA}"/>
              </a:ext>
            </a:extLst>
          </p:cNvPr>
          <p:cNvGrpSpPr/>
          <p:nvPr/>
        </p:nvGrpSpPr>
        <p:grpSpPr>
          <a:xfrm>
            <a:off x="302424" y="413628"/>
            <a:ext cx="1828800" cy="1828800"/>
            <a:chOff x="2261853" y="484880"/>
            <a:chExt cx="1828800" cy="18288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ED7544-FD8F-4909-B3EA-E00BBB21452E}"/>
                </a:ext>
              </a:extLst>
            </p:cNvPr>
            <p:cNvGrpSpPr/>
            <p:nvPr/>
          </p:nvGrpSpPr>
          <p:grpSpPr>
            <a:xfrm>
              <a:off x="2261853" y="484880"/>
              <a:ext cx="1828800" cy="1828800"/>
              <a:chOff x="2261853" y="484880"/>
              <a:chExt cx="1828800" cy="182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EDF5B4F-B4D2-404E-B82F-0330E0E06A21}"/>
                  </a:ext>
                </a:extLst>
              </p:cNvPr>
              <p:cNvSpPr/>
              <p:nvPr/>
            </p:nvSpPr>
            <p:spPr>
              <a:xfrm>
                <a:off x="2261853" y="484880"/>
                <a:ext cx="1828800" cy="18288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060A36-B2F7-4F94-B5DF-EBF0027983D5}"/>
                  </a:ext>
                </a:extLst>
              </p:cNvPr>
              <p:cNvSpPr/>
              <p:nvPr/>
            </p:nvSpPr>
            <p:spPr>
              <a:xfrm>
                <a:off x="3084813" y="1351779"/>
                <a:ext cx="182880" cy="950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DE188A-FE37-432E-A7B6-4A21550C3760}"/>
                </a:ext>
              </a:extLst>
            </p:cNvPr>
            <p:cNvCxnSpPr>
              <a:cxnSpLocks/>
            </p:cNvCxnSpPr>
            <p:nvPr/>
          </p:nvCxnSpPr>
          <p:spPr>
            <a:xfrm>
              <a:off x="3176253" y="1399280"/>
              <a:ext cx="9144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64AD31-8954-4BCA-AD66-066EE07C212F}"/>
              </a:ext>
            </a:extLst>
          </p:cNvPr>
          <p:cNvGrpSpPr/>
          <p:nvPr/>
        </p:nvGrpSpPr>
        <p:grpSpPr>
          <a:xfrm rot="10800000">
            <a:off x="2131224" y="413628"/>
            <a:ext cx="1828800" cy="1828800"/>
            <a:chOff x="2261853" y="484880"/>
            <a:chExt cx="1828800" cy="18288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00385-C7BE-4B14-B231-8F01E337BF93}"/>
                </a:ext>
              </a:extLst>
            </p:cNvPr>
            <p:cNvGrpSpPr/>
            <p:nvPr/>
          </p:nvGrpSpPr>
          <p:grpSpPr>
            <a:xfrm>
              <a:off x="2261853" y="484880"/>
              <a:ext cx="1828800" cy="1828800"/>
              <a:chOff x="2261853" y="484880"/>
              <a:chExt cx="1828800" cy="18288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E569F75-9329-4F75-B2CF-86518B7A93D1}"/>
                  </a:ext>
                </a:extLst>
              </p:cNvPr>
              <p:cNvSpPr/>
              <p:nvPr/>
            </p:nvSpPr>
            <p:spPr>
              <a:xfrm>
                <a:off x="2261853" y="484880"/>
                <a:ext cx="1828800" cy="18288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2C05777-8AA1-45E0-A03F-2CA473A76182}"/>
                  </a:ext>
                </a:extLst>
              </p:cNvPr>
              <p:cNvSpPr/>
              <p:nvPr/>
            </p:nvSpPr>
            <p:spPr>
              <a:xfrm>
                <a:off x="3084813" y="1351779"/>
                <a:ext cx="182880" cy="950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460312-6C73-4181-9063-F2DB8329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176253" y="1399280"/>
              <a:ext cx="9144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body of water with grass and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3ED008BB-C23C-42CF-8959-1C2170458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2" b="23031"/>
          <a:stretch/>
        </p:blipFill>
        <p:spPr>
          <a:xfrm rot="10800000">
            <a:off x="158337" y="3821817"/>
            <a:ext cx="7489372" cy="29471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43A505-2EE3-422B-8ECE-F7E8DCA97889}"/>
              </a:ext>
            </a:extLst>
          </p:cNvPr>
          <p:cNvSpPr txBox="1"/>
          <p:nvPr/>
        </p:nvSpPr>
        <p:spPr>
          <a:xfrm>
            <a:off x="1803248" y="280709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C1F701A-9A88-40D6-832D-8123DA8550E0}"/>
              </a:ext>
            </a:extLst>
          </p:cNvPr>
          <p:cNvSpPr/>
          <p:nvPr/>
        </p:nvSpPr>
        <p:spPr>
          <a:xfrm rot="16200000">
            <a:off x="1948343" y="1689968"/>
            <a:ext cx="365760" cy="1828800"/>
          </a:xfrm>
          <a:prstGeom prst="leftBrace">
            <a:avLst>
              <a:gd name="adj1" fmla="val 12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A8D4B-4BFC-49DB-B522-E2B136334F8C}"/>
              </a:ext>
            </a:extLst>
          </p:cNvPr>
          <p:cNvSpPr txBox="1"/>
          <p:nvPr/>
        </p:nvSpPr>
        <p:spPr>
          <a:xfrm>
            <a:off x="1431009" y="100619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5m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F00B79AB-CA91-4348-8122-16394F3982CC}"/>
              </a:ext>
            </a:extLst>
          </p:cNvPr>
          <p:cNvGraphicFramePr>
            <a:graphicFrameLocks noGrp="1"/>
          </p:cNvGraphicFramePr>
          <p:nvPr/>
        </p:nvGraphicFramePr>
        <p:xfrm>
          <a:off x="6977345" y="79154"/>
          <a:ext cx="45720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5905606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183680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2007639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688987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7410556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843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180904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808063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9792114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646485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5406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8932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73297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12223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6844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849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2263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05530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5D48892-E2BE-4117-8893-5CD7867A09B6}"/>
              </a:ext>
            </a:extLst>
          </p:cNvPr>
          <p:cNvSpPr txBox="1"/>
          <p:nvPr/>
        </p:nvSpPr>
        <p:spPr>
          <a:xfrm flipH="1">
            <a:off x="4655127" y="1713378"/>
            <a:ext cx="210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× 8 grid:</a:t>
            </a:r>
          </a:p>
          <a:p>
            <a:pPr algn="ctr"/>
            <a:r>
              <a:rPr lang="en-US" dirty="0"/>
              <a:t>covers 100m × 80m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BB8B8-953D-4C82-A285-46764BCE73EF}"/>
              </a:ext>
            </a:extLst>
          </p:cNvPr>
          <p:cNvSpPr/>
          <p:nvPr/>
        </p:nvSpPr>
        <p:spPr>
          <a:xfrm>
            <a:off x="6977345" y="79154"/>
            <a:ext cx="4572000" cy="3657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/>
      <p:bldP spid="2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5C8A84-FA29-474D-B6C2-4D434A85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8" t="15340" r="15844" b="6079"/>
          <a:stretch/>
        </p:blipFill>
        <p:spPr>
          <a:xfrm>
            <a:off x="0" y="0"/>
            <a:ext cx="10082151" cy="598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40268-BED2-460B-8232-AF9635B96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0" t="26129" r="16136" b="50000"/>
          <a:stretch/>
        </p:blipFill>
        <p:spPr>
          <a:xfrm>
            <a:off x="6772478" y="5854534"/>
            <a:ext cx="5328478" cy="979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869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904E-615B-4F18-9EC8-5FAD5987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Lincoln-Peterson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39544-0108-4D99-B607-D2916DFF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460"/>
          </a:xfrm>
        </p:spPr>
        <p:txBody>
          <a:bodyPr/>
          <a:lstStyle/>
          <a:p>
            <a:r>
              <a:rPr lang="en-US" dirty="0"/>
              <a:t>The goal is to estimate how big the population is (N)</a:t>
            </a:r>
          </a:p>
          <a:p>
            <a:endParaRPr lang="en-US" dirty="0"/>
          </a:p>
          <a:p>
            <a:r>
              <a:rPr lang="en-US" dirty="0"/>
              <a:t>Do so in two steps</a:t>
            </a:r>
          </a:p>
          <a:p>
            <a:pPr lvl="1"/>
            <a:r>
              <a:rPr lang="en-US" dirty="0"/>
              <a:t>Capture some number of individuals, mark these individuals (M) and then release them</a:t>
            </a:r>
          </a:p>
          <a:p>
            <a:pPr lvl="1"/>
            <a:r>
              <a:rPr lang="en-US" dirty="0"/>
              <a:t>Capture a second set of individuals (C) and count how many are marked (R)</a:t>
            </a:r>
          </a:p>
          <a:p>
            <a:endParaRPr lang="en-US" dirty="0"/>
          </a:p>
          <a:p>
            <a:r>
              <a:rPr lang="en-US" dirty="0"/>
              <a:t>Assume that all individuals are equally likely to be captured in either time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5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D6EB-220F-4EFC-B0E7-013CE0A8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Lincoln-Peterson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6D51-0A00-49DB-962A-5F7F17D7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30" y="1825625"/>
            <a:ext cx="5804170" cy="4896188"/>
          </a:xfrm>
        </p:spPr>
        <p:txBody>
          <a:bodyPr>
            <a:normAutofit fontScale="92500"/>
          </a:bodyPr>
          <a:lstStyle/>
          <a:p>
            <a:r>
              <a:rPr lang="en-US" dirty="0"/>
              <a:t>N – population size</a:t>
            </a:r>
          </a:p>
          <a:p>
            <a:endParaRPr lang="en-US" dirty="0"/>
          </a:p>
          <a:p>
            <a:r>
              <a:rPr lang="en-US" dirty="0"/>
              <a:t>M – number of individuals marked during the first sampling period</a:t>
            </a:r>
          </a:p>
          <a:p>
            <a:endParaRPr lang="en-US" dirty="0"/>
          </a:p>
          <a:p>
            <a:r>
              <a:rPr lang="en-US" dirty="0"/>
              <a:t>C – number of individuals captured in the second sampling period</a:t>
            </a:r>
          </a:p>
          <a:p>
            <a:endParaRPr lang="en-US" dirty="0"/>
          </a:p>
          <a:p>
            <a:r>
              <a:rPr lang="en-US" dirty="0"/>
              <a:t>R – number of individuals captured in the second sampling period that were previously captured and marked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7D9CCF-CD7A-459B-8DE3-A5D9166E0420}"/>
                  </a:ext>
                </a:extLst>
              </p:cNvPr>
              <p:cNvSpPr txBox="1"/>
              <p:nvPr/>
            </p:nvSpPr>
            <p:spPr>
              <a:xfrm>
                <a:off x="8156641" y="1879743"/>
                <a:ext cx="2596416" cy="1901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7D9CCF-CD7A-459B-8DE3-A5D9166E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641" y="1879743"/>
                <a:ext cx="2596416" cy="19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66566-0DAB-4C88-BBCB-643218B7B11D}"/>
                  </a:ext>
                </a:extLst>
              </p:cNvPr>
              <p:cNvSpPr txBox="1"/>
              <p:nvPr/>
            </p:nvSpPr>
            <p:spPr>
              <a:xfrm>
                <a:off x="7918658" y="4571063"/>
                <a:ext cx="3178947" cy="1901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66566-0DAB-4C88-BBCB-643218B7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658" y="4571063"/>
                <a:ext cx="3178947" cy="1901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2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8A7DBF-825E-4AFF-853B-20EB54DAF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26"/>
          <a:stretch/>
        </p:blipFill>
        <p:spPr>
          <a:xfrm>
            <a:off x="3381813" y="0"/>
            <a:ext cx="542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5142-D37C-1A1B-B8F0-5198C660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4660F-1AAE-7142-F78F-A5001BEB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relationships among species (and between species and their environment) we need to know: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How many individuals of a species are present in an area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many species are present in an area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relative representation of species in an area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diversity of species present at different spatial scales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D6EB-220F-4EFC-B0E7-013CE0A8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Lincoln-Peterson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6D51-0A00-49DB-962A-5F7F17D7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30" y="1825625"/>
            <a:ext cx="5804170" cy="4896188"/>
          </a:xfrm>
        </p:spPr>
        <p:txBody>
          <a:bodyPr>
            <a:normAutofit fontScale="92500"/>
          </a:bodyPr>
          <a:lstStyle/>
          <a:p>
            <a:r>
              <a:rPr lang="en-US" dirty="0"/>
              <a:t>N – population size</a:t>
            </a:r>
          </a:p>
          <a:p>
            <a:endParaRPr lang="en-US" dirty="0"/>
          </a:p>
          <a:p>
            <a:r>
              <a:rPr lang="en-US" dirty="0"/>
              <a:t>M – number of individuals marked during the first sampling period</a:t>
            </a:r>
          </a:p>
          <a:p>
            <a:endParaRPr lang="en-US" dirty="0"/>
          </a:p>
          <a:p>
            <a:r>
              <a:rPr lang="en-US" dirty="0"/>
              <a:t>C – number of individuals captured in the second sampling period</a:t>
            </a:r>
          </a:p>
          <a:p>
            <a:endParaRPr lang="en-US" dirty="0"/>
          </a:p>
          <a:p>
            <a:r>
              <a:rPr lang="en-US" dirty="0"/>
              <a:t>R – number of individuals captured in the second sampling period that were previously captured and marked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7D9CCF-CD7A-459B-8DE3-A5D9166E0420}"/>
                  </a:ext>
                </a:extLst>
              </p:cNvPr>
              <p:cNvSpPr txBox="1"/>
              <p:nvPr/>
            </p:nvSpPr>
            <p:spPr>
              <a:xfrm>
                <a:off x="8156641" y="1879743"/>
                <a:ext cx="2596416" cy="1901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7D9CCF-CD7A-459B-8DE3-A5D9166E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641" y="1879743"/>
                <a:ext cx="2596416" cy="19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66566-0DAB-4C88-BBCB-643218B7B11D}"/>
                  </a:ext>
                </a:extLst>
              </p:cNvPr>
              <p:cNvSpPr txBox="1"/>
              <p:nvPr/>
            </p:nvSpPr>
            <p:spPr>
              <a:xfrm>
                <a:off x="7918658" y="4571063"/>
                <a:ext cx="3178947" cy="1901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66566-0DAB-4C88-BBCB-643218B7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658" y="4571063"/>
                <a:ext cx="3178947" cy="1901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45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0910-6085-4814-AB7D-DE4C5D59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Lincoln-Peterson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F95F-52F3-4905-B32F-0CB4F615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15 individuals trapped during each of two trapping events</a:t>
            </a:r>
          </a:p>
          <a:p>
            <a:endParaRPr lang="en-US" dirty="0"/>
          </a:p>
          <a:p>
            <a:pPr lvl="1"/>
            <a:r>
              <a:rPr lang="en-US" dirty="0"/>
              <a:t>Individuals “marked” during first event (write down “ID”) and then released back into the population</a:t>
            </a:r>
          </a:p>
          <a:p>
            <a:pPr lvl="1"/>
            <a:r>
              <a:rPr lang="en-US" dirty="0"/>
              <a:t>Calculate C, M, and R from your trapping records</a:t>
            </a:r>
          </a:p>
          <a:p>
            <a:pPr lvl="1"/>
            <a:r>
              <a:rPr lang="en-US" dirty="0"/>
              <a:t>Estimate N given the equation N=(CM)/R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Repeat this for 10 individuals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How does this compare to the calculation from 15?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994E-DE50-2B0F-C19A-4D292623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Lincoln-Peterson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6F0E-BD35-B3DB-B25B-9640D3C4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Rarely sufficient for population estimation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Apply same general rationale to trapping over several attempts</a:t>
            </a:r>
          </a:p>
        </p:txBody>
      </p:sp>
    </p:spTree>
    <p:extLst>
      <p:ext uri="{BB962C8B-B14F-4D97-AF65-F5344CB8AC3E}">
        <p14:creationId xmlns:p14="http://schemas.microsoft.com/office/powerpoint/2010/main" val="138198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A741A-9F9A-440C-BEA9-50E7FB6F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2" t="54238" r="37826" b="19262"/>
          <a:stretch/>
        </p:blipFill>
        <p:spPr>
          <a:xfrm>
            <a:off x="2529495" y="2488571"/>
            <a:ext cx="10030806" cy="3998878"/>
          </a:xfrm>
          <a:prstGeom prst="rect">
            <a:avLst/>
          </a:prstGeom>
        </p:spPr>
      </p:pic>
      <p:pic>
        <p:nvPicPr>
          <p:cNvPr id="4" name="Picture 4" descr="Image result for rock hyrax">
            <a:extLst>
              <a:ext uri="{FF2B5EF4-FFF2-40B4-BE49-F238E27FC236}">
                <a16:creationId xmlns:a16="http://schemas.microsoft.com/office/drawing/2014/main" id="{4AEDCB80-5A75-49AB-A618-F825FE4F7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16297"/>
          <a:stretch/>
        </p:blipFill>
        <p:spPr bwMode="auto">
          <a:xfrm>
            <a:off x="97908" y="4292600"/>
            <a:ext cx="3692972" cy="24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04328-3B3B-DA38-2059-5F8F4A65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Histories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F33AC-6265-8427-EA37-686E6E13EF37}"/>
              </a:ext>
            </a:extLst>
          </p:cNvPr>
          <p:cNvSpPr txBox="1"/>
          <p:nvPr/>
        </p:nvSpPr>
        <p:spPr>
          <a:xfrm>
            <a:off x="131948" y="4303344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Rock Hyraxes</a:t>
            </a:r>
          </a:p>
        </p:txBody>
      </p:sp>
    </p:spTree>
    <p:extLst>
      <p:ext uri="{BB962C8B-B14F-4D97-AF65-F5344CB8AC3E}">
        <p14:creationId xmlns:p14="http://schemas.microsoft.com/office/powerpoint/2010/main" val="415293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D8342D-056C-94BA-AB86-EB730E0C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species are present in an area?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00631-9B37-0CA0-61D3-4845D86C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Any of the prior methods can also be used for this question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is the minimum amount of sampling needed?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 Selva Research Station - Organization for Tropical Studies">
            <a:extLst>
              <a:ext uri="{FF2B5EF4-FFF2-40B4-BE49-F238E27FC236}">
                <a16:creationId xmlns:a16="http://schemas.microsoft.com/office/drawing/2014/main" id="{2181D522-85E6-45D7-3750-EBA7192F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0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4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La Selva Biological Station, Costa Rica">
            <a:extLst>
              <a:ext uri="{FF2B5EF4-FFF2-40B4-BE49-F238E27FC236}">
                <a16:creationId xmlns:a16="http://schemas.microsoft.com/office/drawing/2014/main" id="{03F90C73-0E1C-DFA9-50AE-312A28F1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90" y="0"/>
            <a:ext cx="91504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4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2F58B-CB4E-F683-8575-627517A3C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16279" r="15312" b="53682"/>
          <a:stretch/>
        </p:blipFill>
        <p:spPr>
          <a:xfrm>
            <a:off x="0" y="4775200"/>
            <a:ext cx="9055100" cy="1968500"/>
          </a:xfrm>
          <a:prstGeom prst="rect">
            <a:avLst/>
          </a:prstGeom>
        </p:spPr>
      </p:pic>
      <p:pic>
        <p:nvPicPr>
          <p:cNvPr id="6" name="Picture 4" descr="Costa Rican Ants | Expeditions">
            <a:extLst>
              <a:ext uri="{FF2B5EF4-FFF2-40B4-BE49-F238E27FC236}">
                <a16:creationId xmlns:a16="http://schemas.microsoft.com/office/drawing/2014/main" id="{650CB368-A14F-9C37-ED29-FF3147B47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4634"/>
          <a:stretch/>
        </p:blipFill>
        <p:spPr bwMode="auto">
          <a:xfrm>
            <a:off x="6299201" y="313385"/>
            <a:ext cx="5402358" cy="45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D18F9-45AE-9C6F-ABDD-E7504D52CA33}"/>
              </a:ext>
            </a:extLst>
          </p:cNvPr>
          <p:cNvSpPr txBox="1"/>
          <p:nvPr/>
        </p:nvSpPr>
        <p:spPr>
          <a:xfrm>
            <a:off x="762000" y="2260600"/>
            <a:ext cx="397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~440 species of ants</a:t>
            </a:r>
          </a:p>
        </p:txBody>
      </p:sp>
    </p:spTree>
    <p:extLst>
      <p:ext uri="{BB962C8B-B14F-4D97-AF65-F5344CB8AC3E}">
        <p14:creationId xmlns:p14="http://schemas.microsoft.com/office/powerpoint/2010/main" val="298441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1991-7FD2-AD0C-26ED-1F4FC3A3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species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B6F7-61D2-A887-753D-6D1BAE75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Repeatedly sample and identify species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Identify number of </a:t>
            </a:r>
            <a:r>
              <a:rPr lang="en-US" i="1" dirty="0">
                <a:solidFill>
                  <a:srgbClr val="FF0000"/>
                </a:solidFill>
              </a:rPr>
              <a:t>unique</a:t>
            </a:r>
            <a:r>
              <a:rPr lang="en-US" dirty="0">
                <a:solidFill>
                  <a:srgbClr val="FF0000"/>
                </a:solidFill>
              </a:rPr>
              <a:t> species collected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Continue collecting until it’s clear there will be no change or statistically estimate number of species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Species accumulation curve, collector’s curve</a:t>
            </a:r>
          </a:p>
        </p:txBody>
      </p:sp>
    </p:spTree>
    <p:extLst>
      <p:ext uri="{BB962C8B-B14F-4D97-AF65-F5344CB8AC3E}">
        <p14:creationId xmlns:p14="http://schemas.microsoft.com/office/powerpoint/2010/main" val="36982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69945-6A35-00AC-6EBE-9ACE29F8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72" y="0"/>
            <a:ext cx="790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FF07-8783-4CB8-B3E3-A9A82F160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4845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unicorns are there?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 result for unicorn">
            <a:extLst>
              <a:ext uri="{FF2B5EF4-FFF2-40B4-BE49-F238E27FC236}">
                <a16:creationId xmlns:a16="http://schemas.microsoft.com/office/drawing/2014/main" id="{A8095170-B040-4FCE-95FD-812FFE48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64" y="2682240"/>
            <a:ext cx="3928872" cy="39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A6F13-85A2-4892-93C6-6FFA9A003651}"/>
              </a:ext>
            </a:extLst>
          </p:cNvPr>
          <p:cNvSpPr/>
          <p:nvPr/>
        </p:nvSpPr>
        <p:spPr>
          <a:xfrm>
            <a:off x="3413343" y="1240434"/>
            <a:ext cx="53653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+mj-lt"/>
              </a:rPr>
              <a:t>How do we know?</a:t>
            </a:r>
          </a:p>
        </p:txBody>
      </p:sp>
    </p:spTree>
    <p:extLst>
      <p:ext uri="{BB962C8B-B14F-4D97-AF65-F5344CB8AC3E}">
        <p14:creationId xmlns:p14="http://schemas.microsoft.com/office/powerpoint/2010/main" val="10911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BB5BCB-9546-08DD-0C13-42DA26FF7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65" t="7915" r="21936" b="2175"/>
          <a:stretch/>
        </p:blipFill>
        <p:spPr>
          <a:xfrm>
            <a:off x="5321300" y="-6350"/>
            <a:ext cx="6870700" cy="6870700"/>
          </a:xfrm>
          <a:prstGeom prst="rect">
            <a:avLst/>
          </a:prstGeom>
        </p:spPr>
      </p:pic>
      <p:pic>
        <p:nvPicPr>
          <p:cNvPr id="4" name="Picture 4" descr="Costa Rican Ants | Expeditions">
            <a:extLst>
              <a:ext uri="{FF2B5EF4-FFF2-40B4-BE49-F238E27FC236}">
                <a16:creationId xmlns:a16="http://schemas.microsoft.com/office/drawing/2014/main" id="{FD3F8B68-92B9-5F8A-10D6-1F2A7F11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4634"/>
          <a:stretch/>
        </p:blipFill>
        <p:spPr bwMode="auto">
          <a:xfrm>
            <a:off x="166592" y="1076995"/>
            <a:ext cx="4773708" cy="404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83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359B-6A09-DEA7-09ED-1F57ED38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Representation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CD3EFA-D5F0-EB13-2FD8-905DD71471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170383"/>
              </p:ext>
            </p:extLst>
          </p:nvPr>
        </p:nvGraphicFramePr>
        <p:xfrm>
          <a:off x="419100" y="1536700"/>
          <a:ext cx="11772900" cy="539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Costa Rican Ants | Expeditions">
            <a:extLst>
              <a:ext uri="{FF2B5EF4-FFF2-40B4-BE49-F238E27FC236}">
                <a16:creationId xmlns:a16="http://schemas.microsoft.com/office/drawing/2014/main" id="{0C7E1099-3D5C-50D1-BAFE-32FD9A2AE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4634"/>
          <a:stretch/>
        </p:blipFill>
        <p:spPr bwMode="auto">
          <a:xfrm>
            <a:off x="7861299" y="3061777"/>
            <a:ext cx="3713259" cy="31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42D00C-5518-81AA-96BC-7542C1DB597D}"/>
              </a:ext>
            </a:extLst>
          </p:cNvPr>
          <p:cNvSpPr/>
          <p:nvPr/>
        </p:nvSpPr>
        <p:spPr>
          <a:xfrm>
            <a:off x="6007100" y="1677988"/>
            <a:ext cx="1104900" cy="425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9C68-7FC5-5D6F-2DC9-79B71869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(Classic) Measures of community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535D-57B2-5104-37F6-7159BC4E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Richness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species present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Diversity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species present and number of each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Probability that any two random individuals are members of the same species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Evenness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close a community is to equal representation across species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1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B21C-DF57-29E6-310F-8BFAFCB1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at different spatial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E9F9-9562-B2E2-F3F9-859B71345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Alpha (</a:t>
            </a:r>
            <a:r>
              <a:rPr lang="el-GR" dirty="0">
                <a:solidFill>
                  <a:srgbClr val="FF0000"/>
                </a:solidFill>
              </a:rPr>
              <a:t>α</a:t>
            </a:r>
            <a:r>
              <a:rPr lang="en-US" dirty="0">
                <a:solidFill>
                  <a:srgbClr val="FF0000"/>
                </a:solidFill>
              </a:rPr>
              <a:t>) Diversity (or richness)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Average species diversity (or richness) within patches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Beta (</a:t>
            </a:r>
            <a:r>
              <a:rPr lang="el-GR" dirty="0">
                <a:solidFill>
                  <a:srgbClr val="FF0000"/>
                </a:solidFill>
              </a:rPr>
              <a:t>β</a:t>
            </a:r>
            <a:r>
              <a:rPr lang="en-US" dirty="0">
                <a:solidFill>
                  <a:srgbClr val="FF0000"/>
                </a:solidFill>
              </a:rPr>
              <a:t>) Diversity (or richness)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Between patch variation in diversity (or richness)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Gamma (</a:t>
            </a:r>
            <a:r>
              <a:rPr lang="el-GR" dirty="0">
                <a:solidFill>
                  <a:srgbClr val="FF0000"/>
                </a:solidFill>
              </a:rPr>
              <a:t>γ</a:t>
            </a:r>
            <a:r>
              <a:rPr lang="en-US" dirty="0">
                <a:solidFill>
                  <a:srgbClr val="FF0000"/>
                </a:solidFill>
              </a:rPr>
              <a:t>) Diversity (or richness)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Region-wide species diversity (or richness)</a:t>
            </a:r>
          </a:p>
        </p:txBody>
      </p:sp>
    </p:spTree>
    <p:extLst>
      <p:ext uri="{BB962C8B-B14F-4D97-AF65-F5344CB8AC3E}">
        <p14:creationId xmlns:p14="http://schemas.microsoft.com/office/powerpoint/2010/main" val="4491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nt Silhouette Images – Browse 42,400 Stock Photos, Vectors ...">
            <a:extLst>
              <a:ext uri="{FF2B5EF4-FFF2-40B4-BE49-F238E27FC236}">
                <a16:creationId xmlns:a16="http://schemas.microsoft.com/office/drawing/2014/main" id="{57E91F10-CB93-A5BD-DB3C-EA6983B3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59" y="304799"/>
            <a:ext cx="1533503" cy="11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1D1B7B-6E3B-4DFB-7716-E864CA1AF675}"/>
              </a:ext>
            </a:extLst>
          </p:cNvPr>
          <p:cNvSpPr/>
          <p:nvPr/>
        </p:nvSpPr>
        <p:spPr>
          <a:xfrm>
            <a:off x="152400" y="197627"/>
            <a:ext cx="3531822" cy="3531823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Ant Silhouette Images – Browse 42,400 Stock Photos, Vectors ...">
            <a:extLst>
              <a:ext uri="{FF2B5EF4-FFF2-40B4-BE49-F238E27FC236}">
                <a16:creationId xmlns:a16="http://schemas.microsoft.com/office/drawing/2014/main" id="{08443B93-4C88-4BA2-0643-B113ED47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9" y="1181099"/>
            <a:ext cx="1533503" cy="11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nt Silhouette Images – Browse 42,400 Stock Photos, Vectors ...">
            <a:extLst>
              <a:ext uri="{FF2B5EF4-FFF2-40B4-BE49-F238E27FC236}">
                <a16:creationId xmlns:a16="http://schemas.microsoft.com/office/drawing/2014/main" id="{F5661340-EB07-4E15-2CD1-F0371DB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21" y="1284087"/>
            <a:ext cx="1533503" cy="11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nt Silhouette Images – Browse 42,400 Stock Photos, Vectors ...">
            <a:extLst>
              <a:ext uri="{FF2B5EF4-FFF2-40B4-BE49-F238E27FC236}">
                <a16:creationId xmlns:a16="http://schemas.microsoft.com/office/drawing/2014/main" id="{15AA22DB-8C1C-F2FF-D60C-6A98E98D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" y="2455274"/>
            <a:ext cx="1533503" cy="11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t Silhouette Images – Browse 42,400 Stock Photos, Vectors ...">
            <a:extLst>
              <a:ext uri="{FF2B5EF4-FFF2-40B4-BE49-F238E27FC236}">
                <a16:creationId xmlns:a16="http://schemas.microsoft.com/office/drawing/2014/main" id="{069919DB-75D6-EE5A-5C1C-54B8D8D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33" y="2012172"/>
            <a:ext cx="1533503" cy="11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52C44F-DE53-4C4B-AED8-1C58984BAFC2}"/>
              </a:ext>
            </a:extLst>
          </p:cNvPr>
          <p:cNvSpPr txBox="1"/>
          <p:nvPr/>
        </p:nvSpPr>
        <p:spPr>
          <a:xfrm>
            <a:off x="143226" y="219729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4574CF-6026-6067-9E59-E6FC03B19E2D}"/>
              </a:ext>
            </a:extLst>
          </p:cNvPr>
          <p:cNvGrpSpPr/>
          <p:nvPr/>
        </p:nvGrpSpPr>
        <p:grpSpPr>
          <a:xfrm>
            <a:off x="4330088" y="3128550"/>
            <a:ext cx="3531822" cy="3593847"/>
            <a:chOff x="4330088" y="3128550"/>
            <a:chExt cx="3531822" cy="35938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85545-DE97-1D6F-5BD7-CDD698F1DFE7}"/>
                </a:ext>
              </a:extLst>
            </p:cNvPr>
            <p:cNvGrpSpPr/>
            <p:nvPr/>
          </p:nvGrpSpPr>
          <p:grpSpPr>
            <a:xfrm>
              <a:off x="4330088" y="3128550"/>
              <a:ext cx="3531822" cy="3531823"/>
              <a:chOff x="4330088" y="3128550"/>
              <a:chExt cx="3531822" cy="353182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F745FE9-CEA1-856A-CE44-28CBE0D90C8E}"/>
                  </a:ext>
                </a:extLst>
              </p:cNvPr>
              <p:cNvSpPr/>
              <p:nvPr/>
            </p:nvSpPr>
            <p:spPr>
              <a:xfrm>
                <a:off x="4330088" y="3128550"/>
                <a:ext cx="3531822" cy="3531823"/>
              </a:xfrm>
              <a:prstGeom prst="ellipse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25E9D18A-679D-80CB-A478-60A55851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6417" y="3263899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E4267E8E-4662-DE67-90A2-69CD51E128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7417" y="4140199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50DB1012-0002-70A7-42A2-4AA096283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1079" y="4243187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E417E87B-59CC-FEC1-2CBE-36F2AA1BF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979" y="5414374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1BEDB664-F732-3878-14B0-F81115FF88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1791" y="4971272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6924A3-DE63-D9E9-8D82-90CFBB2BD604}"/>
                </a:ext>
              </a:extLst>
            </p:cNvPr>
            <p:cNvSpPr txBox="1"/>
            <p:nvPr/>
          </p:nvSpPr>
          <p:spPr>
            <a:xfrm>
              <a:off x="4390006" y="6199177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DF0D0-8813-1721-464B-239F13345056}"/>
              </a:ext>
            </a:extLst>
          </p:cNvPr>
          <p:cNvGrpSpPr/>
          <p:nvPr/>
        </p:nvGrpSpPr>
        <p:grpSpPr>
          <a:xfrm>
            <a:off x="8507778" y="-967"/>
            <a:ext cx="3531822" cy="3730417"/>
            <a:chOff x="8507778" y="-967"/>
            <a:chExt cx="3531822" cy="37304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83D80A-790E-87DE-5EF6-96C4E094BE98}"/>
                </a:ext>
              </a:extLst>
            </p:cNvPr>
            <p:cNvGrpSpPr/>
            <p:nvPr/>
          </p:nvGrpSpPr>
          <p:grpSpPr>
            <a:xfrm>
              <a:off x="8507778" y="197627"/>
              <a:ext cx="3531822" cy="3531823"/>
              <a:chOff x="8507778" y="197627"/>
              <a:chExt cx="3531822" cy="353182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7BEBF28-4CB8-0E49-2468-5605CF68DBE0}"/>
                  </a:ext>
                </a:extLst>
              </p:cNvPr>
              <p:cNvSpPr/>
              <p:nvPr/>
            </p:nvSpPr>
            <p:spPr>
              <a:xfrm>
                <a:off x="8507778" y="197627"/>
                <a:ext cx="3531822" cy="3531823"/>
              </a:xfrm>
              <a:prstGeom prst="ellipse">
                <a:avLst/>
              </a:pr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53C7438F-5049-1BD0-76ED-7FCE66A02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2705" y="271050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69AF0BC0-7366-39CE-3694-43C6D60F4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705" y="1147350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9D165FEC-231C-0068-7EAB-01BA51E5E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7367" y="1250338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C47F0687-75E4-DE20-2D7B-E2489EBD4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9267" y="2421525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Ant Silhouette Images – Browse 42,400 Stock Photos, Vectors ...">
                <a:extLst>
                  <a:ext uri="{FF2B5EF4-FFF2-40B4-BE49-F238E27FC236}">
                    <a16:creationId xmlns:a16="http://schemas.microsoft.com/office/drawing/2014/main" id="{8B2CAFA1-D61F-3FF5-325D-63FC16164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8079" y="1978423"/>
                <a:ext cx="1533503" cy="11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909C0F-98D7-040F-F1F9-E679BF4E33F8}"/>
                </a:ext>
              </a:extLst>
            </p:cNvPr>
            <p:cNvSpPr txBox="1"/>
            <p:nvPr/>
          </p:nvSpPr>
          <p:spPr>
            <a:xfrm>
              <a:off x="11590014" y="-967"/>
              <a:ext cx="375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367FDE-87C9-AFDB-131B-B292E31AD76B}"/>
              </a:ext>
            </a:extLst>
          </p:cNvPr>
          <p:cNvSpPr txBox="1"/>
          <p:nvPr/>
        </p:nvSpPr>
        <p:spPr>
          <a:xfrm>
            <a:off x="2943939" y="-90329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α</a:t>
            </a:r>
            <a:r>
              <a:rPr lang="en-US" sz="3600" dirty="0">
                <a:solidFill>
                  <a:srgbClr val="FF0000"/>
                </a:solidFill>
              </a:rPr>
              <a:t>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98C1A-88E1-C6C5-8E6D-C4F253D2489D}"/>
              </a:ext>
            </a:extLst>
          </p:cNvPr>
          <p:cNvSpPr txBox="1"/>
          <p:nvPr/>
        </p:nvSpPr>
        <p:spPr>
          <a:xfrm>
            <a:off x="7487010" y="6076066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α</a:t>
            </a:r>
            <a:r>
              <a:rPr lang="en-US" sz="3600" dirty="0">
                <a:solidFill>
                  <a:srgbClr val="FF0000"/>
                </a:solidFill>
              </a:rPr>
              <a:t> =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7C5E8-C5B9-E081-3C47-EE2BAC7E5C83}"/>
              </a:ext>
            </a:extLst>
          </p:cNvPr>
          <p:cNvSpPr txBox="1"/>
          <p:nvPr/>
        </p:nvSpPr>
        <p:spPr>
          <a:xfrm>
            <a:off x="10846600" y="3684908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α</a:t>
            </a:r>
            <a:r>
              <a:rPr lang="en-US" sz="3600" dirty="0">
                <a:solidFill>
                  <a:srgbClr val="FF0000"/>
                </a:solidFill>
              </a:rPr>
              <a:t> = 5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1351BD96-E1BE-F39E-3464-886BA6CF2434}"/>
              </a:ext>
            </a:extLst>
          </p:cNvPr>
          <p:cNvSpPr/>
          <p:nvPr/>
        </p:nvSpPr>
        <p:spPr>
          <a:xfrm rot="2192001">
            <a:off x="3327622" y="3156340"/>
            <a:ext cx="1431429" cy="465551"/>
          </a:xfrm>
          <a:prstGeom prst="leftRightArrow">
            <a:avLst>
              <a:gd name="adj1" fmla="val 33632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2E4A39-F2BF-D956-7D27-8BE06A8FC90A}"/>
              </a:ext>
            </a:extLst>
          </p:cNvPr>
          <p:cNvSpPr txBox="1"/>
          <p:nvPr/>
        </p:nvSpPr>
        <p:spPr>
          <a:xfrm>
            <a:off x="3959090" y="2442324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β</a:t>
            </a:r>
            <a:r>
              <a:rPr lang="en-US" sz="3600" dirty="0">
                <a:solidFill>
                  <a:srgbClr val="FF0000"/>
                </a:solidFill>
              </a:rPr>
              <a:t> =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30FF69-3EDB-9F05-8701-785ED3310CC2}"/>
              </a:ext>
            </a:extLst>
          </p:cNvPr>
          <p:cNvSpPr txBox="1"/>
          <p:nvPr/>
        </p:nvSpPr>
        <p:spPr>
          <a:xfrm>
            <a:off x="2528274" y="372945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(3-1) + (4-1)</a:t>
            </a: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6A68D68D-D3D1-5505-82E1-86E4711C7A18}"/>
              </a:ext>
            </a:extLst>
          </p:cNvPr>
          <p:cNvSpPr/>
          <p:nvPr/>
        </p:nvSpPr>
        <p:spPr>
          <a:xfrm rot="19232470">
            <a:off x="7599584" y="3384498"/>
            <a:ext cx="1431429" cy="465551"/>
          </a:xfrm>
          <a:prstGeom prst="leftRightArrow">
            <a:avLst>
              <a:gd name="adj1" fmla="val 33632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7F270-3738-CF38-2C96-190655DE8157}"/>
              </a:ext>
            </a:extLst>
          </p:cNvPr>
          <p:cNvSpPr txBox="1"/>
          <p:nvPr/>
        </p:nvSpPr>
        <p:spPr>
          <a:xfrm>
            <a:off x="7418204" y="2733251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</a:rPr>
              <a:t>β</a:t>
            </a:r>
            <a:r>
              <a:rPr lang="en-US" sz="3600" dirty="0">
                <a:solidFill>
                  <a:srgbClr val="FF0000"/>
                </a:solidFill>
              </a:rPr>
              <a:t> =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265C6A-B5B3-7D68-D06F-226ADFEB3A2A}"/>
              </a:ext>
            </a:extLst>
          </p:cNvPr>
          <p:cNvSpPr txBox="1"/>
          <p:nvPr/>
        </p:nvSpPr>
        <p:spPr>
          <a:xfrm>
            <a:off x="7995958" y="4121694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(4-2) + (5-2)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85AAC8-484A-EC6F-834F-CAD73F17C753}"/>
              </a:ext>
            </a:extLst>
          </p:cNvPr>
          <p:cNvSpPr txBox="1"/>
          <p:nvPr/>
        </p:nvSpPr>
        <p:spPr>
          <a:xfrm>
            <a:off x="351079" y="5733504"/>
            <a:ext cx="1356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800" dirty="0">
                <a:solidFill>
                  <a:srgbClr val="FF0000"/>
                </a:solidFill>
              </a:rPr>
              <a:t>γ</a:t>
            </a:r>
            <a:r>
              <a:rPr lang="en-US" sz="4800" dirty="0">
                <a:solidFill>
                  <a:srgbClr val="FF0000"/>
                </a:solidFill>
              </a:rPr>
              <a:t> = 8</a:t>
            </a:r>
          </a:p>
        </p:txBody>
      </p:sp>
    </p:spTree>
    <p:extLst>
      <p:ext uri="{BB962C8B-B14F-4D97-AF65-F5344CB8AC3E}">
        <p14:creationId xmlns:p14="http://schemas.microsoft.com/office/powerpoint/2010/main" val="2350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 animBg="1"/>
      <p:bldP spid="34" grpId="0"/>
      <p:bldP spid="35" grpId="0"/>
      <p:bldP spid="36" grpId="0" animBg="1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C4F9-4F6C-4220-7081-C5354B36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individuals are present in an area?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30B-E92C-F4A6-8F85-6E2C3685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Transect sampling</a:t>
            </a:r>
          </a:p>
          <a:p>
            <a:endParaRPr lang="en-US" dirty="0"/>
          </a:p>
          <a:p>
            <a:r>
              <a:rPr lang="en-US" dirty="0"/>
              <a:t>Quadrat sampling</a:t>
            </a:r>
          </a:p>
          <a:p>
            <a:endParaRPr lang="en-US" dirty="0"/>
          </a:p>
          <a:p>
            <a:r>
              <a:rPr lang="en-US" dirty="0"/>
              <a:t>Trapping (Capture – Mark – Recapture)</a:t>
            </a:r>
          </a:p>
          <a:p>
            <a:endParaRPr lang="en-US" dirty="0"/>
          </a:p>
          <a:p>
            <a:r>
              <a:rPr lang="en-US" dirty="0"/>
              <a:t>Camera Trapping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2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4005-FB14-C841-7E49-69152275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Transect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6429E-FEB5-1D94-9676-C9B9615F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1841500"/>
            <a:ext cx="4391025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6DB3-11BE-9F52-6177-E12462FC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8" y="1841500"/>
            <a:ext cx="4391025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F1124-7BAC-7B63-B64F-0F683BDDA004}"/>
              </a:ext>
            </a:extLst>
          </p:cNvPr>
          <p:cNvSpPr txBox="1"/>
          <p:nvPr/>
        </p:nvSpPr>
        <p:spPr>
          <a:xfrm>
            <a:off x="10085295" y="6550223"/>
            <a:ext cx="2106705" cy="307777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marL="0" lvl="1" algn="r">
              <a:buNone/>
            </a:pPr>
            <a:r>
              <a:rPr lang="en-US" sz="1400" dirty="0" err="1">
                <a:solidFill>
                  <a:sysClr val="windowText" lastClr="000000"/>
                </a:solidFill>
              </a:rPr>
              <a:t>Carthy</a:t>
            </a:r>
            <a:r>
              <a:rPr lang="en-US" sz="1400" dirty="0">
                <a:solidFill>
                  <a:sysClr val="windowText" lastClr="000000"/>
                </a:solidFill>
              </a:rPr>
              <a:t> et al. (2005)</a:t>
            </a:r>
          </a:p>
        </p:txBody>
      </p:sp>
    </p:spTree>
    <p:extLst>
      <p:ext uri="{BB962C8B-B14F-4D97-AF65-F5344CB8AC3E}">
        <p14:creationId xmlns:p14="http://schemas.microsoft.com/office/powerpoint/2010/main" val="4297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AB25-218D-5EB5-1309-859C4B65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8AF89-34D5-E965-A4C4-7B580F2B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8" y="1837944"/>
            <a:ext cx="4391025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83571-BE9F-95B9-0997-64254CE0ABFB}"/>
              </a:ext>
            </a:extLst>
          </p:cNvPr>
          <p:cNvSpPr txBox="1"/>
          <p:nvPr/>
        </p:nvSpPr>
        <p:spPr>
          <a:xfrm>
            <a:off x="10085295" y="6550223"/>
            <a:ext cx="2106705" cy="307777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marL="0" lvl="1" algn="r">
              <a:buNone/>
            </a:pPr>
            <a:r>
              <a:rPr lang="en-US" sz="1400" dirty="0" err="1">
                <a:solidFill>
                  <a:sysClr val="windowText" lastClr="000000"/>
                </a:solidFill>
              </a:rPr>
              <a:t>Carthy</a:t>
            </a:r>
            <a:r>
              <a:rPr lang="en-US" sz="1400" dirty="0">
                <a:solidFill>
                  <a:sysClr val="windowText" lastClr="000000"/>
                </a:solidFill>
              </a:rPr>
              <a:t> et al. (2005)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88A7E6-02FF-130C-5D05-ABE8F4A8371A}"/>
              </a:ext>
            </a:extLst>
          </p:cNvPr>
          <p:cNvGrpSpPr/>
          <p:nvPr/>
        </p:nvGrpSpPr>
        <p:grpSpPr>
          <a:xfrm>
            <a:off x="8877300" y="3098800"/>
            <a:ext cx="3121152" cy="1828800"/>
            <a:chOff x="8877300" y="3098800"/>
            <a:chExt cx="3121152" cy="1828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F78D0D-6419-11D1-F767-0234985BFDCA}"/>
                </a:ext>
              </a:extLst>
            </p:cNvPr>
            <p:cNvSpPr/>
            <p:nvPr/>
          </p:nvSpPr>
          <p:spPr>
            <a:xfrm>
              <a:off x="8877300" y="3098800"/>
              <a:ext cx="914400" cy="18288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835376-E4B6-1251-2F4C-D20DC0A758B1}"/>
                </a:ext>
              </a:extLst>
            </p:cNvPr>
            <p:cNvSpPr/>
            <p:nvPr/>
          </p:nvSpPr>
          <p:spPr>
            <a:xfrm>
              <a:off x="10709148" y="3368548"/>
              <a:ext cx="1289304" cy="128930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5039B9-2E13-0778-B4F7-430BD9C72870}"/>
                </a:ext>
              </a:extLst>
            </p:cNvPr>
            <p:cNvSpPr txBox="1"/>
            <p:nvPr/>
          </p:nvSpPr>
          <p:spPr>
            <a:xfrm>
              <a:off x="9985768" y="3551535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6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0" descr="A person sitting in a field with a kite&#10;&#10;Description automatically generated">
            <a:extLst>
              <a:ext uri="{FF2B5EF4-FFF2-40B4-BE49-F238E27FC236}">
                <a16:creationId xmlns:a16="http://schemas.microsoft.com/office/drawing/2014/main" id="{CDAB3490-978C-438C-AE76-049861917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8" y="2974299"/>
            <a:ext cx="3617069" cy="2712802"/>
          </a:xfrm>
        </p:spPr>
      </p:pic>
      <p:pic>
        <p:nvPicPr>
          <p:cNvPr id="6" name="Picture 5" descr="A picture containing person, grass, sitting, outdoor&#10;&#10;Description automatically generated">
            <a:extLst>
              <a:ext uri="{FF2B5EF4-FFF2-40B4-BE49-F238E27FC236}">
                <a16:creationId xmlns:a16="http://schemas.microsoft.com/office/drawing/2014/main" id="{EE9CBBE4-8EA8-4862-8386-85B440A4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4" y="2974299"/>
            <a:ext cx="3617069" cy="271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270F2-3215-4586-B0A3-0CE3D8A0C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5981" b="11111"/>
          <a:stretch/>
        </p:blipFill>
        <p:spPr>
          <a:xfrm>
            <a:off x="7900480" y="2974299"/>
            <a:ext cx="3516629" cy="2712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D56D6-6EC8-4840-9915-5A2066D1EFAB}"/>
              </a:ext>
            </a:extLst>
          </p:cNvPr>
          <p:cNvSpPr txBox="1"/>
          <p:nvPr/>
        </p:nvSpPr>
        <p:spPr>
          <a:xfrm>
            <a:off x="1311485" y="2389524"/>
            <a:ext cx="164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Capture!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3E3F3-0F82-491C-AE1B-E708C5E91F3B}"/>
              </a:ext>
            </a:extLst>
          </p:cNvPr>
          <p:cNvSpPr txBox="1"/>
          <p:nvPr/>
        </p:nvSpPr>
        <p:spPr>
          <a:xfrm>
            <a:off x="5324029" y="2389524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C9ECE-0B78-4896-9FC7-CC4AC49EC442}"/>
              </a:ext>
            </a:extLst>
          </p:cNvPr>
          <p:cNvSpPr txBox="1"/>
          <p:nvPr/>
        </p:nvSpPr>
        <p:spPr>
          <a:xfrm>
            <a:off x="8652044" y="2389523"/>
            <a:ext cx="2013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Recapture!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3CE50-CFC8-7943-5BBF-717B0593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Trapping</a:t>
            </a:r>
          </a:p>
        </p:txBody>
      </p:sp>
    </p:spTree>
    <p:extLst>
      <p:ext uri="{BB962C8B-B14F-4D97-AF65-F5344CB8AC3E}">
        <p14:creationId xmlns:p14="http://schemas.microsoft.com/office/powerpoint/2010/main" val="244471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EC17-DF37-4469-903C-B6EEB7D4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some grass&#10;&#10;Description automatically generated">
            <a:extLst>
              <a:ext uri="{FF2B5EF4-FFF2-40B4-BE49-F238E27FC236}">
                <a16:creationId xmlns:a16="http://schemas.microsoft.com/office/drawing/2014/main" id="{FEE6566B-BE87-41FF-8975-CC6D7671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4378" y="955540"/>
            <a:ext cx="6595892" cy="4946919"/>
          </a:xfrm>
          <a:prstGeom prst="rect">
            <a:avLst/>
          </a:prstGeom>
        </p:spPr>
      </p:pic>
      <p:pic>
        <p:nvPicPr>
          <p:cNvPr id="11" name="Content Placeholder 10" descr="A person sitting in a field with a kite&#10;&#10;Description automatically generated">
            <a:extLst>
              <a:ext uri="{FF2B5EF4-FFF2-40B4-BE49-F238E27FC236}">
                <a16:creationId xmlns:a16="http://schemas.microsoft.com/office/drawing/2014/main" id="{06523AAD-E4D3-420D-B9B7-8BCBF0013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85" y="131053"/>
            <a:ext cx="4338536" cy="3253902"/>
          </a:xfrm>
        </p:spPr>
      </p:pic>
      <p:pic>
        <p:nvPicPr>
          <p:cNvPr id="13" name="Picture 12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0014AF7C-42D9-43DE-BF2A-ECF57CF9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37083" y="3473043"/>
            <a:ext cx="4338535" cy="32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ochtermann\Pictures\MountainLionCub\IMG_3223(2).JPG">
            <a:extLst>
              <a:ext uri="{FF2B5EF4-FFF2-40B4-BE49-F238E27FC236}">
                <a16:creationId xmlns:a16="http://schemas.microsoft.com/office/drawing/2014/main" id="{B38D20F5-346B-4893-A45B-13AAB5D8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" y="846974"/>
            <a:ext cx="5809561" cy="5164053"/>
          </a:xfrm>
          <a:prstGeom prst="rect">
            <a:avLst/>
          </a:prstGeom>
          <a:noFill/>
        </p:spPr>
      </p:pic>
      <p:pic>
        <p:nvPicPr>
          <p:cNvPr id="5" name="Picture 9" descr="C:\Users\dochtermann\Documents\Current_Research_Projects\Grad_Research\Dissertation\Chapter 2\Field Work(init)\Field Pics\meg_wedding 031.jpg">
            <a:extLst>
              <a:ext uri="{FF2B5EF4-FFF2-40B4-BE49-F238E27FC236}">
                <a16:creationId xmlns:a16="http://schemas.microsoft.com/office/drawing/2014/main" id="{9B032F91-B5CE-4CF7-9A7A-01F73985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022" y="846974"/>
            <a:ext cx="5816520" cy="5164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4760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716</Words>
  <Application>Microsoft Office PowerPoint</Application>
  <PresentationFormat>Widescreen</PresentationFormat>
  <Paragraphs>209</Paragraphs>
  <Slides>34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 Estimating population and community parameters</vt:lpstr>
      <vt:lpstr>PowerPoint Presentation</vt:lpstr>
      <vt:lpstr>How many unicorns are there? </vt:lpstr>
      <vt:lpstr>How many individuals are present in an area?</vt:lpstr>
      <vt:lpstr>Transect Sampling</vt:lpstr>
      <vt:lpstr>Quadrat Sampling</vt:lpstr>
      <vt:lpstr>Trapping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Lincoln-Peterson Estimation</vt:lpstr>
      <vt:lpstr>Lincoln-Peterson Estimation</vt:lpstr>
      <vt:lpstr>PowerPoint Presentation</vt:lpstr>
      <vt:lpstr>Lincoln-Peterson Estimation</vt:lpstr>
      <vt:lpstr>Lincoln-Peterson Estimation</vt:lpstr>
      <vt:lpstr>Lincoln-Peterson Estimation</vt:lpstr>
      <vt:lpstr>Capture Histories</vt:lpstr>
      <vt:lpstr>How many species are present in an area?</vt:lpstr>
      <vt:lpstr>PowerPoint Presentation</vt:lpstr>
      <vt:lpstr>PowerPoint Presentation</vt:lpstr>
      <vt:lpstr>PowerPoint Presentation</vt:lpstr>
      <vt:lpstr>Estimating species numbers</vt:lpstr>
      <vt:lpstr>PowerPoint Presentation</vt:lpstr>
      <vt:lpstr>PowerPoint Presentation</vt:lpstr>
      <vt:lpstr>Relative Representation</vt:lpstr>
      <vt:lpstr>(Classic) Measures of community composition</vt:lpstr>
      <vt:lpstr>Diversity at different spatial scales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Community Structuring Over Time: Succession &amp; Alternative Stable States</dc:title>
  <dc:creator>Dochtermann, Ned</dc:creator>
  <cp:lastModifiedBy>Dochtermann, Ned</cp:lastModifiedBy>
  <cp:revision>23</cp:revision>
  <dcterms:created xsi:type="dcterms:W3CDTF">2022-10-25T22:23:28Z</dcterms:created>
  <dcterms:modified xsi:type="dcterms:W3CDTF">2022-11-16T21:08:41Z</dcterms:modified>
</cp:coreProperties>
</file>